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9144000" cy="5143500" type="screen16x9"/>
  <p:notesSz cx="6858000" cy="9144000"/>
  <p:embeddedFontLst>
    <p:embeddedFont>
      <p:font typeface="Kanit" panose="020B0604020202020204" charset="-34"/>
      <p:regular r:id="rId13"/>
      <p:bold r:id="rId14"/>
      <p:italic r:id="rId15"/>
      <p:boldItalic r:id="rId16"/>
    </p:embeddedFont>
    <p:embeddedFont>
      <p:font typeface="Kanit Light" panose="020B0604020202020204" charset="-34"/>
      <p:regular r:id="rId17"/>
      <p:bold r:id="rId18"/>
      <p:italic r:id="rId19"/>
      <p:boldItalic r:id="rId20"/>
    </p:embeddedFont>
    <p:embeddedFont>
      <p:font typeface="Open Sans" panose="020F0502020204030204" pitchFamily="34" charset="0"/>
      <p:regular r:id="rId21"/>
      <p:bold r:id="rId22"/>
      <p:italic r:id="rId23"/>
      <p:boldItalic r:id="rId24"/>
    </p:embeddedFont>
    <p:embeddedFont>
      <p:font typeface="Open Sans Light" panose="020F0502020204030204" pitchFamily="34" charset="0"/>
      <p:regular r:id="rId25"/>
      <p:italic r:id="rId26"/>
    </p:embeddedFont>
    <p:embeddedFont>
      <p:font typeface="Orbitron" panose="020B0604020202020204" charset="0"/>
      <p:regular r:id="rId27"/>
      <p:bold r:id="rId28"/>
    </p:embeddedFont>
    <p:embeddedFont>
      <p:font typeface="Raleway" panose="020F0502020204030204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c17c20a0ad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c17c20a0ad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39de627b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39de627b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17c20a0ad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c17c20a0ad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Bigger text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39de627b2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39de627b2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c17c20a0a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c17c20a0a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39de627b2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39de627b2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c17c20a0ad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c17c20a0ad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s://bit.ly/3A1uf1Q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54450" y="1307025"/>
            <a:ext cx="5682300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54575" y="3450425"/>
            <a:ext cx="5682300" cy="4095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657175" y="772575"/>
            <a:ext cx="74100" cy="1788450"/>
            <a:chOff x="8657175" y="772575"/>
            <a:chExt cx="74100" cy="1788450"/>
          </a:xfrm>
        </p:grpSpPr>
        <p:sp>
          <p:nvSpPr>
            <p:cNvPr id="14" name="Google Shape;14;p2"/>
            <p:cNvSpPr/>
            <p:nvPr/>
          </p:nvSpPr>
          <p:spPr>
            <a:xfrm>
              <a:off x="8657175" y="77257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57175" y="2304150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57175" y="248392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17" name="Google Shape;17;p2"/>
          <p:cNvSpPr/>
          <p:nvPr/>
        </p:nvSpPr>
        <p:spPr>
          <a:xfrm>
            <a:off x="8809575" y="448502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8657175" y="4637450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809575" y="478987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20" name="Google Shape;20;p2"/>
          <p:cNvGrpSpPr/>
          <p:nvPr/>
        </p:nvGrpSpPr>
        <p:grpSpPr>
          <a:xfrm>
            <a:off x="205650" y="308475"/>
            <a:ext cx="150300" cy="378950"/>
            <a:chOff x="205650" y="308475"/>
            <a:chExt cx="150300" cy="378950"/>
          </a:xfrm>
        </p:grpSpPr>
        <p:sp>
          <p:nvSpPr>
            <p:cNvPr id="21" name="Google Shape;21;p2"/>
            <p:cNvSpPr/>
            <p:nvPr/>
          </p:nvSpPr>
          <p:spPr>
            <a:xfrm>
              <a:off x="205650" y="30847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81850" y="460900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05650" y="61332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1085475" y="4711575"/>
            <a:ext cx="536998" cy="134100"/>
            <a:chOff x="1085475" y="4711575"/>
            <a:chExt cx="536998" cy="134100"/>
          </a:xfrm>
        </p:grpSpPr>
        <p:sp>
          <p:nvSpPr>
            <p:cNvPr id="25" name="Google Shape;25;p2"/>
            <p:cNvSpPr/>
            <p:nvPr/>
          </p:nvSpPr>
          <p:spPr>
            <a:xfrm>
              <a:off x="1085475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197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540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488373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>
            <a:off x="1572500" y="1125725"/>
            <a:ext cx="61068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subTitle" idx="1"/>
          </p:nvPr>
        </p:nvSpPr>
        <p:spPr>
          <a:xfrm>
            <a:off x="1572500" y="2823154"/>
            <a:ext cx="6106800" cy="7134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5" name="Google Shape;85;p11"/>
          <p:cNvGrpSpPr/>
          <p:nvPr/>
        </p:nvGrpSpPr>
        <p:grpSpPr>
          <a:xfrm>
            <a:off x="8776650" y="3054575"/>
            <a:ext cx="74100" cy="1788450"/>
            <a:chOff x="8657175" y="772575"/>
            <a:chExt cx="74100" cy="1788450"/>
          </a:xfrm>
        </p:grpSpPr>
        <p:sp>
          <p:nvSpPr>
            <p:cNvPr id="86" name="Google Shape;86;p11"/>
            <p:cNvSpPr/>
            <p:nvPr/>
          </p:nvSpPr>
          <p:spPr>
            <a:xfrm>
              <a:off x="8657175" y="77257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8657175" y="2304150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8657175" y="248392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89" name="Google Shape;89;p11"/>
          <p:cNvGrpSpPr/>
          <p:nvPr/>
        </p:nvGrpSpPr>
        <p:grpSpPr>
          <a:xfrm>
            <a:off x="205650" y="308475"/>
            <a:ext cx="150300" cy="378950"/>
            <a:chOff x="205650" y="308475"/>
            <a:chExt cx="150300" cy="378950"/>
          </a:xfrm>
        </p:grpSpPr>
        <p:sp>
          <p:nvSpPr>
            <p:cNvPr id="90" name="Google Shape;90;p11"/>
            <p:cNvSpPr/>
            <p:nvPr/>
          </p:nvSpPr>
          <p:spPr>
            <a:xfrm>
              <a:off x="205650" y="30847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281850" y="460900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205650" y="61332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2" hasCustomPrompt="1"/>
          </p:nvPr>
        </p:nvSpPr>
        <p:spPr>
          <a:xfrm>
            <a:off x="86232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3" hasCustomPrompt="1"/>
          </p:nvPr>
        </p:nvSpPr>
        <p:spPr>
          <a:xfrm>
            <a:off x="86232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4" hasCustomPrompt="1"/>
          </p:nvPr>
        </p:nvSpPr>
        <p:spPr>
          <a:xfrm>
            <a:off x="3554100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5" hasCustomPrompt="1"/>
          </p:nvPr>
        </p:nvSpPr>
        <p:spPr>
          <a:xfrm>
            <a:off x="3554100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6" hasCustomPrompt="1"/>
          </p:nvPr>
        </p:nvSpPr>
        <p:spPr>
          <a:xfrm>
            <a:off x="626087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7" hasCustomPrompt="1"/>
          </p:nvPr>
        </p:nvSpPr>
        <p:spPr>
          <a:xfrm>
            <a:off x="626087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862325" y="1984475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8"/>
          </p:nvPr>
        </p:nvSpPr>
        <p:spPr>
          <a:xfrm>
            <a:off x="3554100" y="1984475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9"/>
          </p:nvPr>
        </p:nvSpPr>
        <p:spPr>
          <a:xfrm>
            <a:off x="6260875" y="1984475"/>
            <a:ext cx="2020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3"/>
          </p:nvPr>
        </p:nvSpPr>
        <p:spPr>
          <a:xfrm>
            <a:off x="862325" y="3417950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4"/>
          </p:nvPr>
        </p:nvSpPr>
        <p:spPr>
          <a:xfrm>
            <a:off x="3554100" y="3417950"/>
            <a:ext cx="20172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5"/>
          </p:nvPr>
        </p:nvSpPr>
        <p:spPr>
          <a:xfrm>
            <a:off x="6260875" y="3417950"/>
            <a:ext cx="2020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08" name="Google Shape;10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3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3"/>
          <p:cNvSpPr/>
          <p:nvPr/>
        </p:nvSpPr>
        <p:spPr>
          <a:xfrm>
            <a:off x="8504775" y="418022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1" name="Google Shape;111;p13"/>
          <p:cNvSpPr/>
          <p:nvPr/>
        </p:nvSpPr>
        <p:spPr>
          <a:xfrm>
            <a:off x="8352375" y="4332650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2" name="Google Shape;112;p13"/>
          <p:cNvSpPr/>
          <p:nvPr/>
        </p:nvSpPr>
        <p:spPr>
          <a:xfrm>
            <a:off x="8504775" y="448507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15" name="Google Shape;11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4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 flipH="1">
            <a:off x="727300" y="1631503"/>
            <a:ext cx="31617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 flipH="1">
            <a:off x="727300" y="625225"/>
            <a:ext cx="3161700" cy="101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>
            <a:spLocks noGrp="1"/>
          </p:cNvSpPr>
          <p:nvPr>
            <p:ph type="pic" idx="2"/>
          </p:nvPr>
        </p:nvSpPr>
        <p:spPr>
          <a:xfrm flipH="1">
            <a:off x="5755800" y="587675"/>
            <a:ext cx="2745000" cy="3968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 flipH="1">
            <a:off x="1344625" y="3117873"/>
            <a:ext cx="4207500" cy="1437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15"/>
          <p:cNvSpPr>
            <a:spLocks noGrp="1"/>
          </p:cNvSpPr>
          <p:nvPr>
            <p:ph type="pic" idx="4"/>
          </p:nvPr>
        </p:nvSpPr>
        <p:spPr>
          <a:xfrm flipH="1">
            <a:off x="4066825" y="587675"/>
            <a:ext cx="1485300" cy="23619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23" name="Google Shape;12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680137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680137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3"/>
          </p:nvPr>
        </p:nvSpPr>
        <p:spPr>
          <a:xfrm>
            <a:off x="33061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4"/>
          </p:nvPr>
        </p:nvSpPr>
        <p:spPr>
          <a:xfrm>
            <a:off x="59369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5"/>
          </p:nvPr>
        </p:nvSpPr>
        <p:spPr>
          <a:xfrm>
            <a:off x="3306162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6"/>
          </p:nvPr>
        </p:nvSpPr>
        <p:spPr>
          <a:xfrm>
            <a:off x="5936963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8058350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81926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83269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8461248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subTitle" idx="1"/>
          </p:nvPr>
        </p:nvSpPr>
        <p:spPr>
          <a:xfrm>
            <a:off x="2258453" y="16563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ubTitle" idx="2"/>
          </p:nvPr>
        </p:nvSpPr>
        <p:spPr>
          <a:xfrm>
            <a:off x="2258453" y="28760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subTitle" idx="3"/>
          </p:nvPr>
        </p:nvSpPr>
        <p:spPr>
          <a:xfrm>
            <a:off x="2258453" y="40957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4"/>
          </p:nvPr>
        </p:nvSpPr>
        <p:spPr>
          <a:xfrm>
            <a:off x="2258453" y="1135025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subTitle" idx="5"/>
          </p:nvPr>
        </p:nvSpPr>
        <p:spPr>
          <a:xfrm>
            <a:off x="2258453" y="2354730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ubTitle" idx="6"/>
          </p:nvPr>
        </p:nvSpPr>
        <p:spPr>
          <a:xfrm>
            <a:off x="2258453" y="3574435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46" name="Google Shape;14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7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1"/>
          </p:nvPr>
        </p:nvSpPr>
        <p:spPr>
          <a:xfrm>
            <a:off x="1055850" y="1306475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2"/>
          </p:nvPr>
        </p:nvSpPr>
        <p:spPr>
          <a:xfrm>
            <a:off x="1055850" y="1832375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3"/>
          </p:nvPr>
        </p:nvSpPr>
        <p:spPr>
          <a:xfrm>
            <a:off x="5039850" y="1832375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4"/>
          </p:nvPr>
        </p:nvSpPr>
        <p:spPr>
          <a:xfrm>
            <a:off x="1055850" y="3580700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ubTitle" idx="5"/>
          </p:nvPr>
        </p:nvSpPr>
        <p:spPr>
          <a:xfrm>
            <a:off x="5039850" y="3580700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ubTitle" idx="6"/>
          </p:nvPr>
        </p:nvSpPr>
        <p:spPr>
          <a:xfrm>
            <a:off x="1055850" y="3054800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ubTitle" idx="7"/>
          </p:nvPr>
        </p:nvSpPr>
        <p:spPr>
          <a:xfrm>
            <a:off x="5039850" y="1306475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8"/>
          </p:nvPr>
        </p:nvSpPr>
        <p:spPr>
          <a:xfrm>
            <a:off x="5039850" y="3054800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58" name="Google Shape;15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8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1"/>
          </p:nvPr>
        </p:nvSpPr>
        <p:spPr>
          <a:xfrm>
            <a:off x="725143" y="1811513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2"/>
          </p:nvPr>
        </p:nvSpPr>
        <p:spPr>
          <a:xfrm>
            <a:off x="3342150" y="18115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3"/>
          </p:nvPr>
        </p:nvSpPr>
        <p:spPr>
          <a:xfrm>
            <a:off x="5959741" y="18115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4"/>
          </p:nvPr>
        </p:nvSpPr>
        <p:spPr>
          <a:xfrm>
            <a:off x="725143" y="343310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5"/>
          </p:nvPr>
        </p:nvSpPr>
        <p:spPr>
          <a:xfrm>
            <a:off x="3342450" y="343310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6"/>
          </p:nvPr>
        </p:nvSpPr>
        <p:spPr>
          <a:xfrm>
            <a:off x="5962591" y="3433100"/>
            <a:ext cx="24540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ubTitle" idx="7"/>
          </p:nvPr>
        </p:nvSpPr>
        <p:spPr>
          <a:xfrm>
            <a:off x="72000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ubTitle" idx="8"/>
          </p:nvPr>
        </p:nvSpPr>
        <p:spPr>
          <a:xfrm>
            <a:off x="334245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ubTitle" idx="9"/>
          </p:nvPr>
        </p:nvSpPr>
        <p:spPr>
          <a:xfrm>
            <a:off x="5959741" y="1276675"/>
            <a:ext cx="24597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13"/>
          </p:nvPr>
        </p:nvSpPr>
        <p:spPr>
          <a:xfrm>
            <a:off x="720344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14"/>
          </p:nvPr>
        </p:nvSpPr>
        <p:spPr>
          <a:xfrm>
            <a:off x="3342450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subTitle" idx="15"/>
          </p:nvPr>
        </p:nvSpPr>
        <p:spPr>
          <a:xfrm>
            <a:off x="5960041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0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0"/>
          <p:cNvSpPr txBox="1">
            <a:spLocks noGrp="1"/>
          </p:cNvSpPr>
          <p:nvPr>
            <p:ph type="ctrTitle"/>
          </p:nvPr>
        </p:nvSpPr>
        <p:spPr>
          <a:xfrm>
            <a:off x="2382250" y="839800"/>
            <a:ext cx="4379400" cy="10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1"/>
          </p:nvPr>
        </p:nvSpPr>
        <p:spPr>
          <a:xfrm>
            <a:off x="2382350" y="1852800"/>
            <a:ext cx="4379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2" name="Google Shape;182;p20"/>
          <p:cNvSpPr txBox="1"/>
          <p:nvPr/>
        </p:nvSpPr>
        <p:spPr>
          <a:xfrm>
            <a:off x="2382325" y="3487250"/>
            <a:ext cx="4379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CREDITS: This presentation template was created by </a:t>
            </a:r>
            <a:r>
              <a:rPr lang="en" sz="1000" u="sng">
                <a:solidFill>
                  <a:schemeClr val="hlink"/>
                </a:solidFill>
                <a:latin typeface="Kanit Light"/>
                <a:ea typeface="Kanit Light"/>
                <a:cs typeface="Kanit Light"/>
                <a:sym typeface="Kanit Light"/>
                <a:hlinkClick r:id="rId4"/>
              </a:rPr>
              <a:t>Slidesgo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, </a:t>
            </a: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and includes icons by 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,</a:t>
            </a: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 and infographics &amp; images by 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u="sng">
              <a:solidFill>
                <a:schemeClr val="dk1"/>
              </a:solidFill>
              <a:latin typeface="Kanit Light"/>
              <a:ea typeface="Kanit Light"/>
              <a:cs typeface="Kanit Light"/>
              <a:sym typeface="Kanit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 rotWithShape="1">
          <a:blip r:embed="rId3">
            <a:alphaModFix/>
          </a:blip>
          <a:srcRect t="13217"/>
          <a:stretch/>
        </p:blipFill>
        <p:spPr>
          <a:xfrm>
            <a:off x="-330675" y="565023"/>
            <a:ext cx="9557898" cy="4665776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4027150" y="1352695"/>
            <a:ext cx="1089900" cy="102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34" name="Google Shape;34;p3"/>
          <p:cNvGrpSpPr/>
          <p:nvPr/>
        </p:nvGrpSpPr>
        <p:grpSpPr>
          <a:xfrm>
            <a:off x="1112875" y="367875"/>
            <a:ext cx="1788450" cy="74100"/>
            <a:chOff x="1112875" y="367875"/>
            <a:chExt cx="1788450" cy="74100"/>
          </a:xfrm>
        </p:grpSpPr>
        <p:sp>
          <p:nvSpPr>
            <p:cNvPr id="35" name="Google Shape;35;p3"/>
            <p:cNvSpPr/>
            <p:nvPr/>
          </p:nvSpPr>
          <p:spPr>
            <a:xfrm rot="-5400000">
              <a:off x="1790275" y="-30952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2645950" y="36637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 rot="-5400000">
              <a:off x="2825725" y="36637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38" name="Google Shape;38;p3"/>
          <p:cNvGrpSpPr/>
          <p:nvPr/>
        </p:nvGrpSpPr>
        <p:grpSpPr>
          <a:xfrm>
            <a:off x="1085475" y="4711575"/>
            <a:ext cx="536998" cy="134100"/>
            <a:chOff x="1085475" y="4711575"/>
            <a:chExt cx="536998" cy="134100"/>
          </a:xfrm>
        </p:grpSpPr>
        <p:sp>
          <p:nvSpPr>
            <p:cNvPr id="39" name="Google Shape;39;p3"/>
            <p:cNvSpPr/>
            <p:nvPr/>
          </p:nvSpPr>
          <p:spPr>
            <a:xfrm>
              <a:off x="1085475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2197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3540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488373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pic>
        <p:nvPicPr>
          <p:cNvPr id="46" name="Google Shape;4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>
            <a:spLocks noGrp="1"/>
          </p:cNvSpPr>
          <p:nvPr>
            <p:ph type="subTitle" idx="1"/>
          </p:nvPr>
        </p:nvSpPr>
        <p:spPr>
          <a:xfrm>
            <a:off x="1013450" y="1817100"/>
            <a:ext cx="32880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2"/>
          </p:nvPr>
        </p:nvSpPr>
        <p:spPr>
          <a:xfrm>
            <a:off x="4683250" y="1817100"/>
            <a:ext cx="34473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3"/>
          </p:nvPr>
        </p:nvSpPr>
        <p:spPr>
          <a:xfrm>
            <a:off x="1013450" y="2686775"/>
            <a:ext cx="3288000" cy="1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4"/>
          </p:nvPr>
        </p:nvSpPr>
        <p:spPr>
          <a:xfrm>
            <a:off x="4683250" y="2686775"/>
            <a:ext cx="3447300" cy="1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53" name="Google Shape;5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5"/>
          <p:cNvSpPr/>
          <p:nvPr/>
        </p:nvSpPr>
        <p:spPr>
          <a:xfrm>
            <a:off x="8504775" y="410402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8352375" y="4256450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8504775" y="440887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57" name="Google Shape;57;p5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60" name="Google Shape;6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6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54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body" idx="1"/>
          </p:nvPr>
        </p:nvSpPr>
        <p:spPr>
          <a:xfrm>
            <a:off x="720000" y="1547575"/>
            <a:ext cx="45495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>
            <a:spLocks noGrp="1"/>
          </p:cNvSpPr>
          <p:nvPr>
            <p:ph type="pic" idx="2"/>
          </p:nvPr>
        </p:nvSpPr>
        <p:spPr>
          <a:xfrm>
            <a:off x="5831400" y="756200"/>
            <a:ext cx="2526600" cy="36996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66" name="Google Shape;6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7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 txBox="1">
            <a:spLocks noGrp="1"/>
          </p:cNvSpPr>
          <p:nvPr>
            <p:ph type="title"/>
          </p:nvPr>
        </p:nvSpPr>
        <p:spPr>
          <a:xfrm>
            <a:off x="720000" y="4104775"/>
            <a:ext cx="7704000" cy="503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>
            <a:spLocks noGrp="1"/>
          </p:cNvSpPr>
          <p:nvPr>
            <p:ph type="ctrTitle"/>
          </p:nvPr>
        </p:nvSpPr>
        <p:spPr>
          <a:xfrm>
            <a:off x="1654450" y="1307025"/>
            <a:ext cx="5682300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System </a:t>
            </a:r>
            <a:endParaRPr sz="5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Miami   </a:t>
            </a:r>
            <a:endParaRPr sz="7200"/>
          </a:p>
        </p:txBody>
      </p:sp>
      <p:sp>
        <p:nvSpPr>
          <p:cNvPr id="194" name="Google Shape;194;p23"/>
          <p:cNvSpPr txBox="1">
            <a:spLocks noGrp="1"/>
          </p:cNvSpPr>
          <p:nvPr>
            <p:ph type="subTitle" idx="1"/>
          </p:nvPr>
        </p:nvSpPr>
        <p:spPr>
          <a:xfrm>
            <a:off x="1654575" y="3450425"/>
            <a:ext cx="56823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Evethalie StLouis and Layla Hoey</a:t>
            </a:r>
            <a:endParaRPr/>
          </a:p>
        </p:txBody>
      </p:sp>
      <p:grpSp>
        <p:nvGrpSpPr>
          <p:cNvPr id="195" name="Google Shape;195;p23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196" name="Google Shape;196;p23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>
            <a:spLocks noGrp="1"/>
          </p:cNvSpPr>
          <p:nvPr>
            <p:ph type="title"/>
          </p:nvPr>
        </p:nvSpPr>
        <p:spPr>
          <a:xfrm>
            <a:off x="2391900" y="180497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title" idx="2"/>
          </p:nvPr>
        </p:nvSpPr>
        <p:spPr>
          <a:xfrm>
            <a:off x="4027150" y="1352695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06" name="Google Shape;206;p24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07" name="Google Shape;207;p24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10" name="Google Shape;210;p24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11" name="Google Shape;211;p24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242" r="27238"/>
          <a:stretch/>
        </p:blipFill>
        <p:spPr>
          <a:xfrm rot="10800000" flipH="1">
            <a:off x="7119400" y="2706150"/>
            <a:ext cx="1309500" cy="1917600"/>
          </a:xfrm>
          <a:prstGeom prst="snip1Rect">
            <a:avLst>
              <a:gd name="adj" fmla="val 16667"/>
            </a:avLst>
          </a:prstGeom>
        </p:spPr>
      </p:pic>
      <p:sp>
        <p:nvSpPr>
          <p:cNvPr id="219" name="Google Shape;219;p25"/>
          <p:cNvSpPr txBox="1">
            <a:spLocks noGrp="1"/>
          </p:cNvSpPr>
          <p:nvPr>
            <p:ph type="body" idx="1"/>
          </p:nvPr>
        </p:nvSpPr>
        <p:spPr>
          <a:xfrm>
            <a:off x="416825" y="535000"/>
            <a:ext cx="6327900" cy="44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[System Miami] is a 2.5D RPG meets roguelike. The player gets the stats, story and adventure of an RPG with roguelike systems and mechanics.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The player wakes up to find that aliens have imposed a video game system on all of Earth.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Tutorial - After an unsuccessful encounter with a giant alien spider who has taken their little sister captive, our protagonist is rescued by a kind stranger.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Two years later they wake from a coma to find that humanity has integrated into The System.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Font typeface="Open Sans"/>
              <a:buChar char="●"/>
            </a:pPr>
            <a:r>
              <a:rPr lang="en" sz="1300" b="1" dirty="0">
                <a:latin typeface="Kanit"/>
                <a:ea typeface="Kanit"/>
                <a:cs typeface="Kanit"/>
                <a:sym typeface="Kanit"/>
              </a:rPr>
              <a:t>In this post-apocalyptic world, the Player’s main objective is to survive combat encounters while searching Miami to find their little sister.</a:t>
            </a:r>
            <a:endParaRPr sz="1300" b="1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“The Cull” - The System is issuing a warning that all humans below a certain Experience Level by the end of the week will be “culled.”  The others will transported to the Andromeda Utopia with their families.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 sz="1300" dirty="0"/>
              <a:t>In the end, the player finds their family and is able to get the transport, but not all is as it seems.</a:t>
            </a:r>
            <a:endParaRPr sz="1300" dirty="0"/>
          </a:p>
        </p:txBody>
      </p:sp>
      <p:pic>
        <p:nvPicPr>
          <p:cNvPr id="220" name="Google Shape;220;p25"/>
          <p:cNvPicPr preferRelativeResize="0">
            <a:picLocks noGrp="1"/>
          </p:cNvPicPr>
          <p:nvPr>
            <p:ph type="pic" idx="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 trans="50000" numberOfShades="4"/>
                    </a14:imgEffect>
                  </a14:imgLayer>
                </a14:imgProps>
              </a:ext>
            </a:extLst>
          </a:blip>
          <a:srcRect l="7437" r="7437"/>
          <a:stretch/>
        </p:blipFill>
        <p:spPr>
          <a:xfrm>
            <a:off x="7119400" y="535000"/>
            <a:ext cx="1607775" cy="4088750"/>
          </a:xfrm>
          <a:prstGeom prst="snip1Rect">
            <a:avLst>
              <a:gd name="adj" fmla="val 12649"/>
            </a:avLst>
          </a:prstGeom>
          <a:effectLst>
            <a:glow rad="63500">
              <a:schemeClr val="bg2">
                <a:alpha val="40000"/>
              </a:schemeClr>
            </a:glow>
          </a:effectLst>
        </p:spPr>
      </p:pic>
      <p:sp>
        <p:nvSpPr>
          <p:cNvPr id="221" name="Google Shape;221;p25"/>
          <p:cNvSpPr/>
          <p:nvPr/>
        </p:nvSpPr>
        <p:spPr>
          <a:xfrm rot="5400000">
            <a:off x="6864999" y="2303251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2" name="Google Shape;222;p25"/>
          <p:cNvSpPr/>
          <p:nvPr/>
        </p:nvSpPr>
        <p:spPr>
          <a:xfrm rot="5400000">
            <a:off x="6864999" y="243755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3" name="Google Shape;223;p25"/>
          <p:cNvSpPr/>
          <p:nvPr/>
        </p:nvSpPr>
        <p:spPr>
          <a:xfrm rot="5400000">
            <a:off x="6864999" y="257185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4" name="Google Shape;224;p25"/>
          <p:cNvSpPr/>
          <p:nvPr/>
        </p:nvSpPr>
        <p:spPr>
          <a:xfrm rot="5400000">
            <a:off x="6864999" y="2706149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title" idx="2"/>
          </p:nvPr>
        </p:nvSpPr>
        <p:spPr>
          <a:xfrm>
            <a:off x="3948600" y="13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32" name="Google Shape;232;p26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33" name="Google Shape;233;p26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36" name="Google Shape;236;p26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37" name="Google Shape;237;p26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>
            <a:spLocks noGrp="1"/>
          </p:cNvSpPr>
          <p:nvPr>
            <p:ph type="title"/>
          </p:nvPr>
        </p:nvSpPr>
        <p:spPr>
          <a:xfrm>
            <a:off x="1073726" y="817418"/>
            <a:ext cx="6851073" cy="35121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●"/>
            </a:pPr>
            <a:r>
              <a:rPr lang="en" sz="1600" dirty="0">
                <a:latin typeface="Kanit"/>
                <a:ea typeface="Kanit"/>
                <a:cs typeface="Kanit"/>
                <a:sym typeface="Kanit"/>
              </a:rPr>
              <a:t>The game is won by getting to level 10, reaching the last Area, and defeating the final Boss</a:t>
            </a: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●"/>
            </a:pPr>
            <a:r>
              <a:rPr lang="en" sz="1600" dirty="0">
                <a:latin typeface="Kanit"/>
                <a:ea typeface="Kanit"/>
                <a:cs typeface="Kanit"/>
                <a:sym typeface="Kanit"/>
              </a:rPr>
              <a:t>Although there is no way to lose the overall game, death in a combat encounter means you must start over at the beginning of the Area with your progress reset, allowing player to try many different avenues and ideas</a:t>
            </a: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●"/>
            </a:pPr>
            <a:r>
              <a:rPr lang="en" sz="1600" dirty="0">
                <a:latin typeface="Kanit"/>
                <a:ea typeface="Kanit"/>
                <a:cs typeface="Kanit"/>
                <a:sym typeface="Kanit"/>
              </a:rPr>
              <a:t>Core loop</a:t>
            </a: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Enter Area -&gt; 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Complete Combat Encounters -&gt;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Level up/getting stronger -&gt;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Reach XP Threshold -&gt;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Next Area (harder combat)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Kanit"/>
                <a:ea typeface="Kanit"/>
                <a:cs typeface="Kanit"/>
                <a:sym typeface="Kanit"/>
              </a:rPr>
              <a:t> </a:t>
            </a:r>
            <a:endParaRPr sz="1300" dirty="0"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Mechanics</a:t>
            </a:r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title" idx="2"/>
          </p:nvPr>
        </p:nvSpPr>
        <p:spPr>
          <a:xfrm>
            <a:off x="3948600" y="13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52" name="Google Shape;252;p28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53" name="Google Shape;253;p28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56" name="Google Shape;256;p28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57" name="Google Shape;257;p28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447115-3014-9D67-7E34-E886887D44F3}"/>
              </a:ext>
            </a:extLst>
          </p:cNvPr>
          <p:cNvSpPr txBox="1"/>
          <p:nvPr/>
        </p:nvSpPr>
        <p:spPr>
          <a:xfrm>
            <a:off x="1161535" y="982362"/>
            <a:ext cx="685182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Choose </a:t>
            </a:r>
            <a:r>
              <a:rPr lang="en-US" sz="2000" dirty="0">
                <a:solidFill>
                  <a:srgbClr val="92D050"/>
                </a:solidFill>
                <a:latin typeface="Kanit"/>
                <a:ea typeface="Kanit"/>
                <a:cs typeface="Kanit"/>
                <a:sym typeface="Kanit"/>
              </a:rPr>
              <a:t>Easy</a:t>
            </a: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, </a:t>
            </a:r>
            <a:r>
              <a:rPr lang="en-US" sz="2000" dirty="0">
                <a:solidFill>
                  <a:srgbClr val="FFFF00"/>
                </a:solidFill>
                <a:latin typeface="Kanit"/>
                <a:ea typeface="Kanit"/>
                <a:cs typeface="Kanit"/>
                <a:sym typeface="Kanit"/>
              </a:rPr>
              <a:t>Medium</a:t>
            </a: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, </a:t>
            </a:r>
            <a:r>
              <a:rPr lang="en-US" sz="2000" dirty="0">
                <a:solidFill>
                  <a:schemeClr val="bg2"/>
                </a:solidFill>
                <a:latin typeface="Kanit"/>
                <a:ea typeface="Kanit"/>
                <a:cs typeface="Kanit"/>
                <a:sym typeface="Kanit"/>
              </a:rPr>
              <a:t>Hard</a:t>
            </a: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 encounters to level up</a:t>
            </a:r>
            <a:b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</a:b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Class system that determines player stats and special abilities</a:t>
            </a:r>
          </a:p>
          <a:p>
            <a:pPr marL="114300" lvl="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</a:pP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indent="-342900" algn="ctr"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Various skills and powers player can obtain or purchase</a:t>
            </a:r>
            <a:b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</a:b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Turn-based combat</a:t>
            </a: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Player has a movement phase  and an Action phase where they can Use an Item, Use an ability or Use a basic attack</a:t>
            </a: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Audience &amp; Platform</a:t>
            </a:r>
            <a:endParaRPr/>
          </a:p>
        </p:txBody>
      </p:sp>
      <p:sp>
        <p:nvSpPr>
          <p:cNvPr id="271" name="Google Shape;271;p30"/>
          <p:cNvSpPr txBox="1">
            <a:spLocks noGrp="1"/>
          </p:cNvSpPr>
          <p:nvPr>
            <p:ph type="title" idx="2"/>
          </p:nvPr>
        </p:nvSpPr>
        <p:spPr>
          <a:xfrm>
            <a:off x="3948600" y="13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72" name="Google Shape;272;p30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73" name="Google Shape;273;p30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76" name="Google Shape;276;p30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77" name="Google Shape;277;p30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1"/>
          <p:cNvSpPr txBox="1">
            <a:spLocks noGrp="1"/>
          </p:cNvSpPr>
          <p:nvPr>
            <p:ph type="title"/>
          </p:nvPr>
        </p:nvSpPr>
        <p:spPr>
          <a:xfrm>
            <a:off x="1030025" y="897125"/>
            <a:ext cx="6977700" cy="3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Our audience is both the RPG and the roguelike community, for people who like:</a:t>
            </a:r>
            <a:br>
              <a:rPr lang="en" sz="2000" dirty="0">
                <a:latin typeface="Kanit"/>
                <a:ea typeface="Kanit"/>
                <a:cs typeface="Kanit"/>
                <a:sym typeface="Kanit"/>
              </a:rPr>
            </a:b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Kanit"/>
              <a:buChar char="➔"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The grinding and measurable progress of rpgs, with emphasis on players’ ability to sculpt their experience.</a:t>
            </a:r>
            <a:br>
              <a:rPr lang="en" sz="2000" dirty="0">
                <a:latin typeface="Kanit"/>
                <a:ea typeface="Kanit"/>
                <a:cs typeface="Kanit"/>
                <a:sym typeface="Kanit"/>
              </a:rPr>
            </a:b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Kanit"/>
              <a:buChar char="➔"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The difficulty and satisfaction of finally beating a hard level in roguelikes.</a:t>
            </a: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We seek to create a simple but immersive game world that speaks to the hearts of these types of gamers.</a:t>
            </a:r>
            <a:endParaRPr sz="2000" dirty="0"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me Design Agency by Slidesgo">
  <a:themeElements>
    <a:clrScheme name="Simple Light">
      <a:dk1>
        <a:srgbClr val="FFFFFF"/>
      </a:dk1>
      <a:lt1>
        <a:srgbClr val="000000"/>
      </a:lt1>
      <a:dk2>
        <a:srgbClr val="DD3D6E"/>
      </a:dk2>
      <a:lt2>
        <a:srgbClr val="6ABFD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421</Words>
  <Application>Microsoft Office PowerPoint</Application>
  <PresentationFormat>On-screen Show (16:9)</PresentationFormat>
  <Paragraphs>43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Open Sans Light</vt:lpstr>
      <vt:lpstr>Arial</vt:lpstr>
      <vt:lpstr>Kanit Light</vt:lpstr>
      <vt:lpstr>Orbitron</vt:lpstr>
      <vt:lpstr>Kanit</vt:lpstr>
      <vt:lpstr>Open Sans</vt:lpstr>
      <vt:lpstr>Raleway</vt:lpstr>
      <vt:lpstr>Game Design Agency by Slidesgo</vt:lpstr>
      <vt:lpstr>System  Miami   </vt:lpstr>
      <vt:lpstr>Overview</vt:lpstr>
      <vt:lpstr>PowerPoint Presentation</vt:lpstr>
      <vt:lpstr>Objectives</vt:lpstr>
      <vt:lpstr>The game is won by getting to level 10, reaching the last Area, and defeating the final Boss  Although there is no way to lose the overall game, death in a combat encounter means you must start over at the beginning of the Area with your progress reset, allowing player to try many different avenues and ideas  Core loop Enter Area -&gt;  Complete Combat Encounters -&gt; Level up/getting stronger -&gt; Reach XP Threshold -&gt; Next Area (harder combat)  </vt:lpstr>
      <vt:lpstr>Mechanics</vt:lpstr>
      <vt:lpstr>PowerPoint Presentation</vt:lpstr>
      <vt:lpstr>Audience &amp; Platform</vt:lpstr>
      <vt:lpstr>Our audience is both the RPG and the roguelike community, for people who like:  The grinding and measurable progress of rpgs, with emphasis on players’ ability to sculpt their experience.  The difficulty and satisfaction of finally beating a hard level in roguelikes.  We seek to create a simple but immersive game world that speaks to the hearts of these types of gamers.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 Miami   </dc:title>
  <cp:lastModifiedBy>Evethalie St Louis</cp:lastModifiedBy>
  <cp:revision>14</cp:revision>
  <dcterms:modified xsi:type="dcterms:W3CDTF">2025-01-29T18:23:57Z</dcterms:modified>
</cp:coreProperties>
</file>